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104" d="100"/>
          <a:sy n="104" d="100"/>
        </p:scale>
        <p:origin x="183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E7EDF8-6097-440F-9683-ABB69CE17F2B}" type="datetimeFigureOut">
              <a:rPr lang="fr-FR" smtClean="0"/>
              <a:pPr/>
              <a:t>26/04/2021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F895F7-D5FE-4B90-A098-4D5EBA846782}"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a:t>Cliquez pour modifier le style du titre</a:t>
            </a:r>
            <a:endParaRPr kumimoji="0" lang="en-US"/>
          </a:p>
        </p:txBody>
      </p:sp>
      <p:sp>
        <p:nvSpPr>
          <p:cNvPr id="28" name="Espace réservé de la date 27"/>
          <p:cNvSpPr>
            <a:spLocks noGrp="1"/>
          </p:cNvSpPr>
          <p:nvPr>
            <p:ph type="dt" sz="half" idx="10"/>
          </p:nvPr>
        </p:nvSpPr>
        <p:spPr/>
        <p:txBody>
          <a:bodyPr/>
          <a:lstStyle/>
          <a:p>
            <a:fld id="{826D2FD5-B039-4E06-9D7E-DC63BC852B20}" type="datetimeFigureOut">
              <a:rPr lang="fr-FR" smtClean="0"/>
              <a:pPr/>
              <a:t>26/04/2021</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a:lstStyle/>
          <a:p>
            <a:fld id="{638F7558-C674-4754-839A-01A286FEEE75}" type="slidenum">
              <a:rPr lang="fr-FR" smtClean="0"/>
              <a:pPr/>
              <a:t>‹N°›</a:t>
            </a:fld>
            <a:endParaRPr lang="fr-FR"/>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Cliquez pour modifier le style des sous-titres du masque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826D2FD5-B039-4E06-9D7E-DC63BC852B20}" type="datetimeFigureOut">
              <a:rPr lang="fr-FR" smtClean="0"/>
              <a:pPr/>
              <a:t>26/04/2021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38F7558-C674-4754-839A-01A286FEEE7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826D2FD5-B039-4E06-9D7E-DC63BC852B20}" type="datetimeFigureOut">
              <a:rPr lang="fr-FR" smtClean="0"/>
              <a:pPr/>
              <a:t>26/04/2021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38F7558-C674-4754-839A-01A286FEEE75}"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826D2FD5-B039-4E06-9D7E-DC63BC852B20}" type="datetimeFigureOut">
              <a:rPr lang="fr-FR" smtClean="0"/>
              <a:pPr/>
              <a:t>26/04/2021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38F7558-C674-4754-839A-01A286FEEE75}"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p:txBody>
          <a:bodyPr/>
          <a:lstStyle/>
          <a:p>
            <a:fld id="{826D2FD5-B039-4E06-9D7E-DC63BC852B20}" type="datetimeFigureOut">
              <a:rPr lang="fr-FR" smtClean="0"/>
              <a:pPr/>
              <a:t>26/04/2021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7924800" y="6416675"/>
            <a:ext cx="762000" cy="365125"/>
          </a:xfrm>
        </p:spPr>
        <p:txBody>
          <a:bodyPr/>
          <a:lstStyle/>
          <a:p>
            <a:fld id="{638F7558-C674-4754-839A-01A286FEEE75}"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826D2FD5-B039-4E06-9D7E-DC63BC852B20}" type="datetimeFigureOut">
              <a:rPr lang="fr-FR" smtClean="0"/>
              <a:pPr/>
              <a:t>26/04/2021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38F7558-C674-4754-839A-01A286FEEE7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fld id="{826D2FD5-B039-4E06-9D7E-DC63BC852B20}" type="datetimeFigureOut">
              <a:rPr lang="fr-FR" smtClean="0"/>
              <a:pPr/>
              <a:t>26/04/2021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38F7558-C674-4754-839A-01A286FEEE75}"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e la date 2"/>
          <p:cNvSpPr>
            <a:spLocks noGrp="1"/>
          </p:cNvSpPr>
          <p:nvPr>
            <p:ph type="dt" sz="half" idx="10"/>
          </p:nvPr>
        </p:nvSpPr>
        <p:spPr/>
        <p:txBody>
          <a:bodyPr/>
          <a:lstStyle/>
          <a:p>
            <a:fld id="{826D2FD5-B039-4E06-9D7E-DC63BC852B20}" type="datetimeFigureOut">
              <a:rPr lang="fr-FR" smtClean="0"/>
              <a:pPr/>
              <a:t>26/04/2021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38F7558-C674-4754-839A-01A286FEEE7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26D2FD5-B039-4E06-9D7E-DC63BC852B20}" type="datetimeFigureOut">
              <a:rPr lang="fr-FR" smtClean="0"/>
              <a:pPr/>
              <a:t>26/04/2021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38F7558-C674-4754-839A-01A286FEEE7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a:t>Cliquez pour modifier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826D2FD5-B039-4E06-9D7E-DC63BC852B20}" type="datetimeFigureOut">
              <a:rPr lang="fr-FR" smtClean="0"/>
              <a:pPr/>
              <a:t>26/04/2021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38F7558-C674-4754-839A-01A286FEEE75}"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a:t>Cliquez pour modifier les styles du texte du masque</a:t>
            </a:r>
          </a:p>
        </p:txBody>
      </p:sp>
      <p:sp>
        <p:nvSpPr>
          <p:cNvPr id="5" name="Espace réservé de la date 4"/>
          <p:cNvSpPr>
            <a:spLocks noGrp="1"/>
          </p:cNvSpPr>
          <p:nvPr>
            <p:ph type="dt" sz="half" idx="10"/>
          </p:nvPr>
        </p:nvSpPr>
        <p:spPr/>
        <p:txBody>
          <a:bodyPr/>
          <a:lstStyle/>
          <a:p>
            <a:fld id="{826D2FD5-B039-4E06-9D7E-DC63BC852B20}" type="datetimeFigureOut">
              <a:rPr lang="fr-FR" smtClean="0"/>
              <a:pPr/>
              <a:t>26/04/2021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38F7558-C674-4754-839A-01A286FEEE75}"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26D2FD5-B039-4E06-9D7E-DC63BC852B20}" type="datetimeFigureOut">
              <a:rPr lang="fr-FR" smtClean="0"/>
              <a:pPr/>
              <a:t>26/04/2021</a:t>
            </a:fld>
            <a:endParaRPr lang="fr-F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F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38F7558-C674-4754-839A-01A286FEEE75}"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file:///C:\Users\rouxm\OneDrive\Documents\PING\AMTT\ADMINISTRATIF\VIDEO%20SALON%20DES%20SPORTS\AMTT%20IND%2003_19.mp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4282" y="4071942"/>
            <a:ext cx="8643998" cy="714380"/>
          </a:xfrm>
        </p:spPr>
        <p:txBody>
          <a:bodyPr>
            <a:noAutofit/>
          </a:bodyPr>
          <a:lstStyle/>
          <a:p>
            <a:r>
              <a:rPr lang="fr-FR" sz="2600" b="1" u="sng" dirty="0"/>
              <a:t>Présentation Section Sportive Tennis de TABLE</a:t>
            </a:r>
          </a:p>
        </p:txBody>
      </p:sp>
      <p:sp>
        <p:nvSpPr>
          <p:cNvPr id="4" name="ZoneTexte 3"/>
          <p:cNvSpPr txBox="1"/>
          <p:nvPr/>
        </p:nvSpPr>
        <p:spPr>
          <a:xfrm>
            <a:off x="214282" y="5000636"/>
            <a:ext cx="4786346" cy="1384995"/>
          </a:xfrm>
          <a:prstGeom prst="rect">
            <a:avLst/>
          </a:prstGeom>
          <a:noFill/>
        </p:spPr>
        <p:txBody>
          <a:bodyPr wrap="square" rtlCol="0">
            <a:spAutoFit/>
          </a:bodyPr>
          <a:lstStyle/>
          <a:p>
            <a:pPr algn="ctr">
              <a:lnSpc>
                <a:spcPct val="150000"/>
              </a:lnSpc>
            </a:pPr>
            <a:r>
              <a:rPr lang="fr-FR" sz="2800" b="1" dirty="0">
                <a:solidFill>
                  <a:schemeClr val="bg1"/>
                </a:solidFill>
              </a:rPr>
              <a:t>Collège </a:t>
            </a:r>
            <a:r>
              <a:rPr lang="fr-FR" sz="2700" b="1" dirty="0">
                <a:solidFill>
                  <a:schemeClr val="bg1"/>
                </a:solidFill>
              </a:rPr>
              <a:t>Sophie</a:t>
            </a:r>
            <a:r>
              <a:rPr lang="fr-FR" sz="2800" b="1" dirty="0">
                <a:solidFill>
                  <a:schemeClr val="bg1"/>
                </a:solidFill>
              </a:rPr>
              <a:t> GERMAIN</a:t>
            </a:r>
          </a:p>
          <a:p>
            <a:pPr algn="ctr">
              <a:lnSpc>
                <a:spcPct val="150000"/>
              </a:lnSpc>
            </a:pPr>
            <a:r>
              <a:rPr lang="fr-FR" sz="2800" b="1" dirty="0">
                <a:solidFill>
                  <a:schemeClr val="bg1"/>
                </a:solidFill>
              </a:rPr>
              <a:t>LUYNES</a:t>
            </a:r>
          </a:p>
        </p:txBody>
      </p:sp>
      <p:cxnSp>
        <p:nvCxnSpPr>
          <p:cNvPr id="6" name="Connecteur droit 5"/>
          <p:cNvCxnSpPr/>
          <p:nvPr/>
        </p:nvCxnSpPr>
        <p:spPr>
          <a:xfrm>
            <a:off x="428596" y="4929198"/>
            <a:ext cx="8143932" cy="1588"/>
          </a:xfrm>
          <a:prstGeom prst="line">
            <a:avLst/>
          </a:prstGeom>
          <a:ln/>
        </p:spPr>
        <p:style>
          <a:lnRef idx="1">
            <a:schemeClr val="dk1"/>
          </a:lnRef>
          <a:fillRef idx="0">
            <a:schemeClr val="dk1"/>
          </a:fillRef>
          <a:effectRef idx="0">
            <a:schemeClr val="dk1"/>
          </a:effectRef>
          <a:fontRef idx="minor">
            <a:schemeClr val="tx1"/>
          </a:fontRef>
        </p:style>
      </p:cxnSp>
      <p:cxnSp>
        <p:nvCxnSpPr>
          <p:cNvPr id="8" name="Connecteur droit 7"/>
          <p:cNvCxnSpPr/>
          <p:nvPr/>
        </p:nvCxnSpPr>
        <p:spPr>
          <a:xfrm rot="5400000">
            <a:off x="4787108" y="5857098"/>
            <a:ext cx="1428760" cy="1588"/>
          </a:xfrm>
          <a:prstGeom prst="line">
            <a:avLst/>
          </a:prstGeom>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6072198" y="5572140"/>
            <a:ext cx="2571538" cy="461665"/>
          </a:xfrm>
          <a:prstGeom prst="rect">
            <a:avLst/>
          </a:prstGeom>
          <a:noFill/>
        </p:spPr>
        <p:txBody>
          <a:bodyPr wrap="none" rtlCol="0">
            <a:spAutoFit/>
          </a:bodyPr>
          <a:lstStyle/>
          <a:p>
            <a:r>
              <a:rPr lang="fr-FR" sz="2400" dirty="0">
                <a:solidFill>
                  <a:schemeClr val="bg1"/>
                </a:solidFill>
              </a:rPr>
              <a:t>Année 2021/2022</a:t>
            </a:r>
          </a:p>
        </p:txBody>
      </p:sp>
      <p:pic>
        <p:nvPicPr>
          <p:cNvPr id="11" name="Image 10" descr="Collège.jpg"/>
          <p:cNvPicPr>
            <a:picLocks noChangeAspect="1"/>
          </p:cNvPicPr>
          <p:nvPr/>
        </p:nvPicPr>
        <p:blipFill>
          <a:blip r:embed="rId2"/>
          <a:stretch>
            <a:fillRect/>
          </a:stretch>
        </p:blipFill>
        <p:spPr>
          <a:xfrm>
            <a:off x="357158" y="714356"/>
            <a:ext cx="4143404" cy="2931706"/>
          </a:xfrm>
          <a:prstGeom prst="rect">
            <a:avLst/>
          </a:prstGeom>
          <a:ln w="12700">
            <a:solidFill>
              <a:schemeClr val="tx1"/>
            </a:solidFill>
          </a:ln>
        </p:spPr>
      </p:pic>
      <p:pic>
        <p:nvPicPr>
          <p:cNvPr id="12" name="Image 11" descr="Projet section image TT.jpg"/>
          <p:cNvPicPr>
            <a:picLocks noChangeAspect="1"/>
          </p:cNvPicPr>
          <p:nvPr/>
        </p:nvPicPr>
        <p:blipFill>
          <a:blip r:embed="rId3"/>
          <a:stretch>
            <a:fillRect/>
          </a:stretch>
        </p:blipFill>
        <p:spPr>
          <a:xfrm>
            <a:off x="4786314" y="714356"/>
            <a:ext cx="4030358" cy="2948140"/>
          </a:xfrm>
          <a:prstGeom prst="rect">
            <a:avLst/>
          </a:prstGeom>
          <a:ln w="12700">
            <a:solidFill>
              <a:schemeClr val="bg1"/>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686700" cy="1082660"/>
          </a:xfrm>
        </p:spPr>
        <p:txBody>
          <a:bodyPr/>
          <a:lstStyle/>
          <a:p>
            <a:pPr algn="l"/>
            <a:r>
              <a:rPr lang="fr-FR" dirty="0"/>
              <a:t>SOMMAIRE</a:t>
            </a:r>
          </a:p>
        </p:txBody>
      </p:sp>
      <p:sp>
        <p:nvSpPr>
          <p:cNvPr id="3" name="Espace réservé du contenu 2"/>
          <p:cNvSpPr>
            <a:spLocks noGrp="1"/>
          </p:cNvSpPr>
          <p:nvPr>
            <p:ph idx="1"/>
          </p:nvPr>
        </p:nvSpPr>
        <p:spPr>
          <a:xfrm>
            <a:off x="214282" y="2000240"/>
            <a:ext cx="8572560" cy="4286280"/>
          </a:xfrm>
        </p:spPr>
        <p:txBody>
          <a:bodyPr>
            <a:normAutofit lnSpcReduction="10000"/>
          </a:bodyPr>
          <a:lstStyle/>
          <a:p>
            <a:pPr>
              <a:lnSpc>
                <a:spcPct val="150000"/>
              </a:lnSpc>
            </a:pPr>
            <a:r>
              <a:rPr lang="fr-FR" dirty="0"/>
              <a:t>1. Présentation</a:t>
            </a:r>
          </a:p>
          <a:p>
            <a:pPr>
              <a:lnSpc>
                <a:spcPct val="150000"/>
              </a:lnSpc>
            </a:pPr>
            <a:r>
              <a:rPr lang="fr-FR" dirty="0"/>
              <a:t>2. La réussite scolaire, enjeu numéro 1</a:t>
            </a:r>
          </a:p>
          <a:p>
            <a:pPr>
              <a:lnSpc>
                <a:spcPct val="150000"/>
              </a:lnSpc>
            </a:pPr>
            <a:r>
              <a:rPr lang="fr-FR" dirty="0"/>
              <a:t>3. Un engagement de la 6</a:t>
            </a:r>
            <a:r>
              <a:rPr lang="fr-FR" baseline="30000" dirty="0"/>
              <a:t>ème</a:t>
            </a:r>
            <a:r>
              <a:rPr lang="fr-FR" dirty="0"/>
              <a:t> à la 3</a:t>
            </a:r>
            <a:r>
              <a:rPr lang="fr-FR" baseline="30000" dirty="0"/>
              <a:t>ème</a:t>
            </a:r>
            <a:endParaRPr lang="fr-FR" dirty="0"/>
          </a:p>
          <a:p>
            <a:pPr>
              <a:lnSpc>
                <a:spcPct val="150000"/>
              </a:lnSpc>
            </a:pPr>
            <a:r>
              <a:rPr lang="fr-FR" dirty="0"/>
              <a:t>4. La sélection</a:t>
            </a:r>
          </a:p>
          <a:p>
            <a:pPr>
              <a:lnSpc>
                <a:spcPct val="150000"/>
              </a:lnSpc>
            </a:pPr>
            <a:r>
              <a:rPr lang="fr-FR" dirty="0"/>
              <a:t>5. Regroupement</a:t>
            </a:r>
          </a:p>
          <a:p>
            <a:pPr>
              <a:lnSpc>
                <a:spcPct val="150000"/>
              </a:lnSpc>
            </a:pPr>
            <a:r>
              <a:rPr lang="fr-FR" dirty="0"/>
              <a:t>6. Les partenaires</a:t>
            </a:r>
          </a:p>
        </p:txBody>
      </p:sp>
      <p:sp>
        <p:nvSpPr>
          <p:cNvPr id="4" name="ZoneTexte 3"/>
          <p:cNvSpPr txBox="1"/>
          <p:nvPr/>
        </p:nvSpPr>
        <p:spPr>
          <a:xfrm>
            <a:off x="357158" y="1214422"/>
            <a:ext cx="8501122" cy="369332"/>
          </a:xfrm>
          <a:prstGeom prst="rect">
            <a:avLst/>
          </a:prstGeom>
          <a:noFill/>
        </p:spPr>
        <p:txBody>
          <a:bodyPr wrap="square" rtlCol="0">
            <a:spAutoFit/>
          </a:bodyPr>
          <a:lstStyle/>
          <a:p>
            <a:r>
              <a:rPr lang="fr-FR" dirty="0">
                <a:solidFill>
                  <a:schemeClr val="bg1"/>
                </a:solidFill>
              </a:rPr>
              <a:t>Section Sportive Scolaire Tennis de Table Collège Sophie GERMAIN , LUYNES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0"/>
            <a:ext cx="8715436" cy="1143000"/>
          </a:xfrm>
        </p:spPr>
        <p:txBody>
          <a:bodyPr>
            <a:noAutofit/>
          </a:bodyPr>
          <a:lstStyle/>
          <a:p>
            <a:r>
              <a:rPr lang="fr-FR" sz="1800" kern="0" dirty="0">
                <a:solidFill>
                  <a:schemeClr val="bg1"/>
                </a:solidFill>
                <a:effectLst>
                  <a:innerShdw blurRad="63500" dist="50800" dir="16200000">
                    <a:prstClr val="black">
                      <a:alpha val="50000"/>
                    </a:prstClr>
                  </a:innerShdw>
                </a:effectLst>
                <a:cs typeface="Arial" pitchFamily="34" charset="0"/>
              </a:rPr>
              <a:t>Anciennement appelé « sport étude », la section sportive tennis de table propose aux jeunes collégiens du secteur du collège Sophie Germain, un enseignement optionnel comprenant 3h de sport (Tennis de Table)</a:t>
            </a:r>
            <a:endParaRPr lang="fr-FR" sz="1800" kern="0" dirty="0">
              <a:solidFill>
                <a:srgbClr val="FFC000"/>
              </a:solidFill>
              <a:effectLst>
                <a:innerShdw blurRad="63500" dist="50800" dir="16200000">
                  <a:prstClr val="black">
                    <a:alpha val="50000"/>
                  </a:prstClr>
                </a:innerShdw>
              </a:effectLst>
              <a:cs typeface="Arial" pitchFamily="34" charset="0"/>
            </a:endParaRPr>
          </a:p>
        </p:txBody>
      </p:sp>
      <p:sp>
        <p:nvSpPr>
          <p:cNvPr id="10" name="ZoneTexte 9"/>
          <p:cNvSpPr txBox="1"/>
          <p:nvPr/>
        </p:nvSpPr>
        <p:spPr>
          <a:xfrm>
            <a:off x="285720" y="1357298"/>
            <a:ext cx="2500330" cy="4616648"/>
          </a:xfrm>
          <a:prstGeom prst="rect">
            <a:avLst/>
          </a:prstGeom>
          <a:noFill/>
          <a:ln w="12700">
            <a:solidFill>
              <a:schemeClr val="tx1"/>
            </a:solidFill>
          </a:ln>
        </p:spPr>
        <p:txBody>
          <a:bodyPr wrap="square" rtlCol="0">
            <a:spAutoFit/>
          </a:bodyPr>
          <a:lstStyle/>
          <a:p>
            <a:pPr algn="ctr"/>
            <a:r>
              <a:rPr lang="fr-FR" b="1" dirty="0"/>
              <a:t>Perfectionnent du niveau de jeu</a:t>
            </a:r>
          </a:p>
          <a:p>
            <a:endParaRPr lang="fr-FR" sz="1200" dirty="0"/>
          </a:p>
          <a:p>
            <a:r>
              <a:rPr lang="fr-FR" dirty="0"/>
              <a:t>- 3h d’entrainement par semaine (2 séances d’1h30 avec la section).</a:t>
            </a:r>
          </a:p>
          <a:p>
            <a:endParaRPr lang="fr-FR" sz="1200" dirty="0"/>
          </a:p>
          <a:p>
            <a:r>
              <a:rPr lang="fr-FR" dirty="0"/>
              <a:t>- Associé aux entrainements club (1 ou 2 entrainements  par semaine selon le niveau).</a:t>
            </a:r>
          </a:p>
          <a:p>
            <a:pPr>
              <a:buFont typeface="Arial" charset="0"/>
              <a:buChar char="•"/>
            </a:pPr>
            <a:endParaRPr lang="fr-FR" dirty="0"/>
          </a:p>
          <a:p>
            <a:endParaRPr lang="fr-FR" dirty="0"/>
          </a:p>
          <a:p>
            <a:pPr>
              <a:buFont typeface="Arial" charset="0"/>
              <a:buChar char="•"/>
            </a:pPr>
            <a:endParaRPr lang="fr-FR" dirty="0"/>
          </a:p>
          <a:p>
            <a:pPr>
              <a:buFont typeface="Arial" charset="0"/>
              <a:buChar char="•"/>
            </a:pPr>
            <a:endParaRPr lang="fr-FR" dirty="0"/>
          </a:p>
        </p:txBody>
      </p:sp>
      <p:sp>
        <p:nvSpPr>
          <p:cNvPr id="12" name="ZoneTexte 11"/>
          <p:cNvSpPr txBox="1"/>
          <p:nvPr/>
        </p:nvSpPr>
        <p:spPr>
          <a:xfrm>
            <a:off x="2928926" y="1357298"/>
            <a:ext cx="2714644" cy="4643470"/>
          </a:xfrm>
          <a:prstGeom prst="rect">
            <a:avLst/>
          </a:prstGeom>
          <a:noFill/>
          <a:ln w="12700">
            <a:solidFill>
              <a:schemeClr val="tx1"/>
            </a:solidFill>
          </a:ln>
        </p:spPr>
        <p:txBody>
          <a:bodyPr wrap="square" rtlCol="0">
            <a:spAutoFit/>
          </a:bodyPr>
          <a:lstStyle/>
          <a:p>
            <a:pPr algn="ctr"/>
            <a:r>
              <a:rPr lang="fr-FR" b="1" dirty="0"/>
              <a:t>La réussite scolaire</a:t>
            </a:r>
          </a:p>
          <a:p>
            <a:endParaRPr lang="fr-FR" dirty="0"/>
          </a:p>
          <a:p>
            <a:pPr>
              <a:buFontTx/>
              <a:buChar char="-"/>
            </a:pPr>
            <a:r>
              <a:rPr lang="fr-FR" dirty="0"/>
              <a:t>Un suivi scolaire par le responsable de la section sera effectué. </a:t>
            </a:r>
          </a:p>
          <a:p>
            <a:r>
              <a:rPr lang="fr-FR" dirty="0"/>
              <a:t>Suivi régulier des résultats et de l’attitude pouvant donner lieu à des devoirs sur table en lieu et place des entrainements de la section en cas d’écart.</a:t>
            </a:r>
          </a:p>
          <a:p>
            <a:endParaRPr lang="fr-FR" dirty="0"/>
          </a:p>
          <a:p>
            <a:pPr>
              <a:buFontTx/>
              <a:buChar char="-"/>
            </a:pPr>
            <a:r>
              <a:rPr lang="fr-FR" dirty="0"/>
              <a:t>Une appréciation et une note seront présentes sur le bulletin trimestriel.</a:t>
            </a:r>
          </a:p>
        </p:txBody>
      </p:sp>
      <p:sp>
        <p:nvSpPr>
          <p:cNvPr id="14" name="ZoneTexte 13"/>
          <p:cNvSpPr txBox="1"/>
          <p:nvPr/>
        </p:nvSpPr>
        <p:spPr>
          <a:xfrm>
            <a:off x="5786446" y="1357298"/>
            <a:ext cx="3143272" cy="4643470"/>
          </a:xfrm>
          <a:prstGeom prst="rect">
            <a:avLst/>
          </a:prstGeom>
          <a:noFill/>
          <a:ln w="12700">
            <a:solidFill>
              <a:schemeClr val="tx1"/>
            </a:solidFill>
          </a:ln>
        </p:spPr>
        <p:txBody>
          <a:bodyPr wrap="square" rtlCol="0">
            <a:spAutoFit/>
          </a:bodyPr>
          <a:lstStyle/>
          <a:p>
            <a:pPr algn="ctr"/>
            <a:r>
              <a:rPr lang="fr-FR" b="1" dirty="0"/>
              <a:t>Formation d’un jeune citoyen responsable et autonome</a:t>
            </a:r>
          </a:p>
          <a:p>
            <a:endParaRPr lang="fr-FR" sz="700" dirty="0"/>
          </a:p>
          <a:p>
            <a:pPr>
              <a:buFontTx/>
              <a:buChar char="-"/>
            </a:pPr>
            <a:r>
              <a:rPr lang="fr-FR" dirty="0"/>
              <a:t>Participation aux compétitions UNSS renforçant le sentiment de partage et d’appartenance à son établissement, à un groupe d’amis d’entrainement.</a:t>
            </a:r>
          </a:p>
          <a:p>
            <a:pPr>
              <a:buFontTx/>
              <a:buChar char="-"/>
            </a:pPr>
            <a:endParaRPr lang="fr-FR" sz="1050" dirty="0"/>
          </a:p>
          <a:p>
            <a:pPr>
              <a:buFontTx/>
              <a:buChar char="-"/>
            </a:pPr>
            <a:r>
              <a:rPr lang="fr-FR" dirty="0"/>
              <a:t> Ecole d’arbitrage, certification jeunes officielles UNSS (6</a:t>
            </a:r>
            <a:r>
              <a:rPr lang="fr-FR" baseline="30000" dirty="0"/>
              <a:t>ème</a:t>
            </a:r>
            <a:r>
              <a:rPr lang="fr-FR" dirty="0"/>
              <a:t> et 5</a:t>
            </a:r>
            <a:r>
              <a:rPr lang="fr-FR" baseline="30000" dirty="0"/>
              <a:t>ème</a:t>
            </a:r>
            <a:r>
              <a:rPr lang="fr-FR" dirty="0"/>
              <a:t>), arbitre club  FFTT (4</a:t>
            </a:r>
            <a:r>
              <a:rPr lang="fr-FR" baseline="30000" dirty="0"/>
              <a:t>ème</a:t>
            </a:r>
            <a:r>
              <a:rPr lang="fr-FR" dirty="0"/>
              <a:t>) et arbitre régional (3</a:t>
            </a:r>
            <a:r>
              <a:rPr lang="fr-FR" baseline="30000" dirty="0"/>
              <a:t>ème</a:t>
            </a:r>
            <a:r>
              <a:rPr lang="fr-FR" dirty="0"/>
              <a:t>) </a:t>
            </a:r>
          </a:p>
        </p:txBody>
      </p:sp>
      <p:sp>
        <p:nvSpPr>
          <p:cNvPr id="15" name="ZoneTexte 14"/>
          <p:cNvSpPr txBox="1"/>
          <p:nvPr/>
        </p:nvSpPr>
        <p:spPr>
          <a:xfrm>
            <a:off x="285720" y="6143620"/>
            <a:ext cx="8858280" cy="714380"/>
          </a:xfrm>
          <a:prstGeom prst="rect">
            <a:avLst/>
          </a:prstGeom>
          <a:noFill/>
        </p:spPr>
        <p:txBody>
          <a:bodyPr wrap="square" rtlCol="0">
            <a:normAutofit/>
          </a:bodyPr>
          <a:lstStyle/>
          <a:p>
            <a:pPr algn="ctr"/>
            <a:r>
              <a:rPr lang="fr-FR" b="1" dirty="0">
                <a:solidFill>
                  <a:srgbClr val="FFC000"/>
                </a:solidFill>
              </a:rPr>
              <a:t>La section peut être ouverte aux élèves hors secteur sous réserve de satisfaire aux tests de sélection et de place dans les effectifs du collège.</a:t>
            </a:r>
          </a:p>
        </p:txBody>
      </p:sp>
      <p:sp>
        <p:nvSpPr>
          <p:cNvPr id="17" name="Flèche vers le bas 16"/>
          <p:cNvSpPr/>
          <p:nvPr/>
        </p:nvSpPr>
        <p:spPr>
          <a:xfrm>
            <a:off x="4000496" y="1000108"/>
            <a:ext cx="642942"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lèche vers le bas 18"/>
          <p:cNvSpPr/>
          <p:nvPr/>
        </p:nvSpPr>
        <p:spPr>
          <a:xfrm>
            <a:off x="1285852" y="1000108"/>
            <a:ext cx="642942"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lèche vers le bas 19"/>
          <p:cNvSpPr/>
          <p:nvPr/>
        </p:nvSpPr>
        <p:spPr>
          <a:xfrm>
            <a:off x="7000892" y="1000108"/>
            <a:ext cx="642942"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Image 20" descr="864f9ff4dca6b71deef98ef5bccb6153--play-table-vektor.jpg"/>
          <p:cNvPicPr>
            <a:picLocks noChangeAspect="1"/>
          </p:cNvPicPr>
          <p:nvPr/>
        </p:nvPicPr>
        <p:blipFill>
          <a:blip r:embed="rId2"/>
          <a:stretch>
            <a:fillRect/>
          </a:stretch>
        </p:blipFill>
        <p:spPr>
          <a:xfrm>
            <a:off x="571472" y="4857760"/>
            <a:ext cx="1785950" cy="107673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000" dirty="0"/>
              <a:t>Une attitude positive pour une meilleure réussite scolaire</a:t>
            </a:r>
          </a:p>
        </p:txBody>
      </p:sp>
      <p:sp>
        <p:nvSpPr>
          <p:cNvPr id="4" name="ZoneTexte 3"/>
          <p:cNvSpPr txBox="1"/>
          <p:nvPr/>
        </p:nvSpPr>
        <p:spPr>
          <a:xfrm>
            <a:off x="571472" y="2000240"/>
            <a:ext cx="8072495" cy="1569660"/>
          </a:xfrm>
          <a:prstGeom prst="rect">
            <a:avLst/>
          </a:prstGeom>
          <a:noFill/>
        </p:spPr>
        <p:txBody>
          <a:bodyPr wrap="square" rtlCol="0">
            <a:spAutoFit/>
          </a:bodyPr>
          <a:lstStyle/>
          <a:p>
            <a:r>
              <a:rPr lang="fr-FR" sz="2400" dirty="0"/>
              <a:t>La section sportive Tennis de Table se veut être un vivier exemplaire  en matière de « conduite »  et de « travail ».</a:t>
            </a:r>
          </a:p>
          <a:p>
            <a:r>
              <a:rPr lang="fr-FR" sz="2400" dirty="0"/>
              <a:t>Chaque élève doit s’investir pour progresser et faire les efforts nécessaires pour se donner les moyens de réussir.</a:t>
            </a:r>
          </a:p>
        </p:txBody>
      </p:sp>
      <p:sp>
        <p:nvSpPr>
          <p:cNvPr id="5" name="ZoneTexte 4"/>
          <p:cNvSpPr txBox="1"/>
          <p:nvPr/>
        </p:nvSpPr>
        <p:spPr>
          <a:xfrm>
            <a:off x="571472" y="4071942"/>
            <a:ext cx="8215370" cy="1569660"/>
          </a:xfrm>
          <a:prstGeom prst="rect">
            <a:avLst/>
          </a:prstGeom>
          <a:noFill/>
        </p:spPr>
        <p:txBody>
          <a:bodyPr wrap="square" rtlCol="0">
            <a:spAutoFit/>
          </a:bodyPr>
          <a:lstStyle/>
          <a:p>
            <a:r>
              <a:rPr lang="fr-FR" sz="2400" dirty="0"/>
              <a:t>Etre en section sportive Tennis de Table n’est pas une fin en soi. C’est débuter un long cheminement, exigeant, rigoureux et formateur, ayant pour but d’allier le sport et les études.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57158" y="428604"/>
            <a:ext cx="2428892" cy="1200329"/>
          </a:xfrm>
          <a:prstGeom prst="rect">
            <a:avLst/>
          </a:prstGeom>
          <a:noFill/>
          <a:ln w="28575">
            <a:solidFill>
              <a:schemeClr val="tx1"/>
            </a:solidFill>
          </a:ln>
        </p:spPr>
        <p:txBody>
          <a:bodyPr wrap="square" rtlCol="0">
            <a:spAutoFit/>
          </a:bodyPr>
          <a:lstStyle/>
          <a:p>
            <a:pPr algn="ctr"/>
            <a:endParaRPr lang="fr-FR" dirty="0"/>
          </a:p>
          <a:p>
            <a:pPr algn="ctr"/>
            <a:r>
              <a:rPr lang="fr-FR" dirty="0"/>
              <a:t>INTEGRER LA SECTION SPORTIVE</a:t>
            </a:r>
          </a:p>
          <a:p>
            <a:endParaRPr lang="fr-FR" dirty="0"/>
          </a:p>
        </p:txBody>
      </p:sp>
      <p:sp>
        <p:nvSpPr>
          <p:cNvPr id="5" name="ZoneTexte 4"/>
          <p:cNvSpPr txBox="1"/>
          <p:nvPr/>
        </p:nvSpPr>
        <p:spPr>
          <a:xfrm>
            <a:off x="357158" y="2071678"/>
            <a:ext cx="2428892" cy="3754874"/>
          </a:xfrm>
          <a:prstGeom prst="rect">
            <a:avLst/>
          </a:prstGeom>
          <a:noFill/>
          <a:ln w="28575">
            <a:solidFill>
              <a:schemeClr val="tx1"/>
            </a:solidFill>
          </a:ln>
        </p:spPr>
        <p:txBody>
          <a:bodyPr wrap="square" rtlCol="0">
            <a:spAutoFit/>
          </a:bodyPr>
          <a:lstStyle/>
          <a:p>
            <a:pPr algn="ctr"/>
            <a:endParaRPr lang="fr-FR" dirty="0"/>
          </a:p>
          <a:p>
            <a:pPr algn="ctr"/>
            <a:endParaRPr lang="fr-FR" dirty="0"/>
          </a:p>
          <a:p>
            <a:endParaRPr lang="fr-FR" dirty="0"/>
          </a:p>
          <a:p>
            <a:endParaRPr lang="fr-FR" dirty="0"/>
          </a:p>
          <a:p>
            <a:endParaRPr lang="fr-FR" dirty="0"/>
          </a:p>
          <a:p>
            <a:endParaRPr lang="fr-FR" dirty="0"/>
          </a:p>
          <a:p>
            <a:endParaRPr lang="fr-FR" dirty="0"/>
          </a:p>
          <a:p>
            <a:r>
              <a:rPr lang="fr-FR" sz="2800" dirty="0"/>
              <a:t>C’est </a:t>
            </a:r>
          </a:p>
          <a:p>
            <a:r>
              <a:rPr lang="fr-FR" sz="2800" dirty="0"/>
              <a:t>S’ENGAGER</a:t>
            </a:r>
          </a:p>
          <a:p>
            <a:endParaRPr lang="fr-FR" sz="2800" dirty="0"/>
          </a:p>
          <a:p>
            <a:endParaRPr lang="fr-FR" sz="2800" dirty="0"/>
          </a:p>
        </p:txBody>
      </p:sp>
      <p:sp>
        <p:nvSpPr>
          <p:cNvPr id="6" name="Flèche droite 5"/>
          <p:cNvSpPr/>
          <p:nvPr/>
        </p:nvSpPr>
        <p:spPr>
          <a:xfrm>
            <a:off x="1214414" y="5072074"/>
            <a:ext cx="2143140" cy="642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CHARTE-Section-sportive.jpg"/>
          <p:cNvPicPr>
            <a:picLocks noChangeAspect="1"/>
          </p:cNvPicPr>
          <p:nvPr/>
        </p:nvPicPr>
        <p:blipFill>
          <a:blip r:embed="rId2"/>
          <a:stretch>
            <a:fillRect/>
          </a:stretch>
        </p:blipFill>
        <p:spPr>
          <a:xfrm>
            <a:off x="3714744" y="93429"/>
            <a:ext cx="5000660" cy="662171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115328" cy="939784"/>
          </a:xfrm>
        </p:spPr>
        <p:txBody>
          <a:bodyPr/>
          <a:lstStyle/>
          <a:p>
            <a:r>
              <a:rPr lang="fr-FR" dirty="0"/>
              <a:t>La SELECTION</a:t>
            </a:r>
          </a:p>
        </p:txBody>
      </p:sp>
      <p:sp>
        <p:nvSpPr>
          <p:cNvPr id="4" name="ZoneTexte 3"/>
          <p:cNvSpPr txBox="1"/>
          <p:nvPr/>
        </p:nvSpPr>
        <p:spPr>
          <a:xfrm>
            <a:off x="3143240" y="1357298"/>
            <a:ext cx="2204450" cy="461665"/>
          </a:xfrm>
          <a:prstGeom prst="rect">
            <a:avLst/>
          </a:prstGeom>
          <a:noFill/>
        </p:spPr>
        <p:txBody>
          <a:bodyPr wrap="none" rtlCol="0">
            <a:spAutoFit/>
          </a:bodyPr>
          <a:lstStyle/>
          <a:p>
            <a:r>
              <a:rPr lang="fr-FR" sz="2400" b="1" u="sng" dirty="0"/>
              <a:t>Entrée en 6</a:t>
            </a:r>
            <a:r>
              <a:rPr lang="fr-FR" sz="2400" b="1" u="sng" baseline="30000" dirty="0"/>
              <a:t>ème</a:t>
            </a:r>
            <a:r>
              <a:rPr lang="fr-FR" sz="2400" b="1" u="sng" dirty="0"/>
              <a:t> </a:t>
            </a:r>
          </a:p>
        </p:txBody>
      </p:sp>
      <p:sp>
        <p:nvSpPr>
          <p:cNvPr id="5" name="ZoneTexte 4"/>
          <p:cNvSpPr txBox="1"/>
          <p:nvPr/>
        </p:nvSpPr>
        <p:spPr>
          <a:xfrm>
            <a:off x="1071538" y="1857364"/>
            <a:ext cx="7582525" cy="369332"/>
          </a:xfrm>
          <a:prstGeom prst="rect">
            <a:avLst/>
          </a:prstGeom>
          <a:noFill/>
        </p:spPr>
        <p:txBody>
          <a:bodyPr wrap="none" rtlCol="0">
            <a:spAutoFit/>
          </a:bodyPr>
          <a:lstStyle/>
          <a:p>
            <a:r>
              <a:rPr lang="fr-FR" b="1" dirty="0">
                <a:solidFill>
                  <a:schemeClr val="bg1"/>
                </a:solidFill>
              </a:rPr>
              <a:t>Une après midi de sélection : un mercredi après midi de Juin (14h/17h)</a:t>
            </a:r>
          </a:p>
        </p:txBody>
      </p:sp>
      <p:sp>
        <p:nvSpPr>
          <p:cNvPr id="6" name="ZoneTexte 5"/>
          <p:cNvSpPr txBox="1"/>
          <p:nvPr/>
        </p:nvSpPr>
        <p:spPr>
          <a:xfrm>
            <a:off x="285720" y="2428868"/>
            <a:ext cx="8572560" cy="646331"/>
          </a:xfrm>
          <a:prstGeom prst="rect">
            <a:avLst/>
          </a:prstGeom>
          <a:noFill/>
        </p:spPr>
        <p:txBody>
          <a:bodyPr wrap="square" rtlCol="0">
            <a:spAutoFit/>
          </a:bodyPr>
          <a:lstStyle/>
          <a:p>
            <a:r>
              <a:rPr lang="fr-FR" dirty="0"/>
              <a:t>1. Un test physique (Test VMA sous forme de 15/15 afin d’évaluer la condition physique et sportive).</a:t>
            </a:r>
          </a:p>
        </p:txBody>
      </p:sp>
      <p:sp>
        <p:nvSpPr>
          <p:cNvPr id="7" name="ZoneTexte 6"/>
          <p:cNvSpPr txBox="1"/>
          <p:nvPr/>
        </p:nvSpPr>
        <p:spPr>
          <a:xfrm>
            <a:off x="285720" y="3286124"/>
            <a:ext cx="8358246" cy="646331"/>
          </a:xfrm>
          <a:prstGeom prst="rect">
            <a:avLst/>
          </a:prstGeom>
          <a:noFill/>
        </p:spPr>
        <p:txBody>
          <a:bodyPr wrap="square" rtlCol="0">
            <a:spAutoFit/>
          </a:bodyPr>
          <a:lstStyle/>
          <a:p>
            <a:r>
              <a:rPr lang="fr-FR" dirty="0"/>
              <a:t>2. Une analyse du niveau technique des enfants en Tennis de Table (Coup droit / revers) et du potentiel de progression</a:t>
            </a:r>
          </a:p>
        </p:txBody>
      </p:sp>
      <p:sp>
        <p:nvSpPr>
          <p:cNvPr id="8" name="ZoneTexte 7"/>
          <p:cNvSpPr txBox="1"/>
          <p:nvPr/>
        </p:nvSpPr>
        <p:spPr>
          <a:xfrm>
            <a:off x="285720" y="4071942"/>
            <a:ext cx="8501122" cy="646331"/>
          </a:xfrm>
          <a:prstGeom prst="rect">
            <a:avLst/>
          </a:prstGeom>
          <a:noFill/>
        </p:spPr>
        <p:txBody>
          <a:bodyPr wrap="square" rtlCol="0">
            <a:spAutoFit/>
          </a:bodyPr>
          <a:lstStyle/>
          <a:p>
            <a:r>
              <a:rPr lang="fr-FR" dirty="0"/>
              <a:t>3. Petite compétition de tennis de table pour mesurer le niveau tactique de chaque enfant dans l’opposition de match.</a:t>
            </a:r>
          </a:p>
        </p:txBody>
      </p:sp>
      <p:sp>
        <p:nvSpPr>
          <p:cNvPr id="9" name="ZoneTexte 8"/>
          <p:cNvSpPr txBox="1"/>
          <p:nvPr/>
        </p:nvSpPr>
        <p:spPr>
          <a:xfrm>
            <a:off x="285720" y="4786322"/>
            <a:ext cx="8643998" cy="646331"/>
          </a:xfrm>
          <a:prstGeom prst="rect">
            <a:avLst/>
          </a:prstGeom>
          <a:noFill/>
        </p:spPr>
        <p:txBody>
          <a:bodyPr wrap="square" rtlCol="0">
            <a:spAutoFit/>
          </a:bodyPr>
          <a:lstStyle/>
          <a:p>
            <a:r>
              <a:rPr lang="fr-FR" dirty="0"/>
              <a:t>4. Entretien individuel de 5/10min par enfant afin de connaitre les motivations et les raisons ayant amenées l’enfant à souhaiter intégrer la section.</a:t>
            </a:r>
          </a:p>
        </p:txBody>
      </p:sp>
      <p:sp>
        <p:nvSpPr>
          <p:cNvPr id="10" name="ZoneTexte 9"/>
          <p:cNvSpPr txBox="1"/>
          <p:nvPr/>
        </p:nvSpPr>
        <p:spPr>
          <a:xfrm>
            <a:off x="285720" y="5500702"/>
            <a:ext cx="8572560" cy="923330"/>
          </a:xfrm>
          <a:prstGeom prst="rect">
            <a:avLst/>
          </a:prstGeom>
          <a:noFill/>
        </p:spPr>
        <p:txBody>
          <a:bodyPr wrap="square" rtlCol="0">
            <a:spAutoFit/>
          </a:bodyPr>
          <a:lstStyle/>
          <a:p>
            <a:r>
              <a:rPr lang="fr-FR" dirty="0"/>
              <a:t>5. Etude du dossier scolaire. Les résultats scolaires ne sont pas un critère de sélection. Le sérieux, les efforts dans toutes les matières et une attitude positive et respectueuse au sein de l’école sont des critères qui seront pris en compte.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REGROUPEMENT</a:t>
            </a:r>
          </a:p>
        </p:txBody>
      </p:sp>
      <p:sp>
        <p:nvSpPr>
          <p:cNvPr id="5" name="ZoneTexte 4"/>
          <p:cNvSpPr txBox="1"/>
          <p:nvPr/>
        </p:nvSpPr>
        <p:spPr>
          <a:xfrm>
            <a:off x="500034" y="1785926"/>
            <a:ext cx="8143932" cy="1877437"/>
          </a:xfrm>
          <a:prstGeom prst="rect">
            <a:avLst/>
          </a:prstGeom>
          <a:noFill/>
          <a:ln w="12700">
            <a:solidFill>
              <a:schemeClr val="tx1"/>
            </a:solidFill>
          </a:ln>
        </p:spPr>
        <p:txBody>
          <a:bodyPr wrap="square" rtlCol="0">
            <a:spAutoFit/>
          </a:bodyPr>
          <a:lstStyle/>
          <a:p>
            <a:r>
              <a:rPr lang="fr-FR" sz="2200" dirty="0"/>
              <a:t>Les élèves d’un même niveau sont regroupés  dans une même classe tout en veillant à respecter une constitution harmonieuse (mixité et profils).</a:t>
            </a:r>
          </a:p>
          <a:p>
            <a:endParaRPr lang="fr-FR" sz="600" dirty="0"/>
          </a:p>
          <a:p>
            <a:r>
              <a:rPr lang="fr-FR" sz="2200" b="1" i="1" dirty="0"/>
              <a:t>Environ 6 élèves (garçons ou filles) par niveau de classe peuvent intégrer la section.</a:t>
            </a:r>
            <a:endParaRPr lang="fr-FR" sz="2200" dirty="0"/>
          </a:p>
        </p:txBody>
      </p:sp>
      <p:sp>
        <p:nvSpPr>
          <p:cNvPr id="6" name="ZoneTexte 5"/>
          <p:cNvSpPr txBox="1"/>
          <p:nvPr/>
        </p:nvSpPr>
        <p:spPr>
          <a:xfrm>
            <a:off x="357158" y="4071942"/>
            <a:ext cx="8429684" cy="954107"/>
          </a:xfrm>
          <a:prstGeom prst="rect">
            <a:avLst/>
          </a:prstGeom>
          <a:noFill/>
          <a:ln w="28575">
            <a:solidFill>
              <a:schemeClr val="tx1"/>
            </a:solidFill>
          </a:ln>
        </p:spPr>
        <p:txBody>
          <a:bodyPr wrap="square" rtlCol="0">
            <a:spAutoFit/>
          </a:bodyPr>
          <a:lstStyle/>
          <a:p>
            <a:pPr algn="ctr"/>
            <a:r>
              <a:rPr lang="fr-FR" sz="2800" b="1" dirty="0">
                <a:solidFill>
                  <a:schemeClr val="bg1"/>
                </a:solidFill>
              </a:rPr>
              <a:t>L’engagement en section sportive se fait sur toute la scolarité au collège (de la 6</a:t>
            </a:r>
            <a:r>
              <a:rPr lang="fr-FR" sz="2800" b="1" baseline="30000" dirty="0">
                <a:solidFill>
                  <a:schemeClr val="bg1"/>
                </a:solidFill>
              </a:rPr>
              <a:t>ème</a:t>
            </a:r>
            <a:r>
              <a:rPr lang="fr-FR" sz="2800" b="1" dirty="0">
                <a:solidFill>
                  <a:schemeClr val="bg1"/>
                </a:solidFill>
              </a:rPr>
              <a:t> à la 3</a:t>
            </a:r>
            <a:r>
              <a:rPr lang="fr-FR" sz="2800" b="1" baseline="30000" dirty="0">
                <a:solidFill>
                  <a:schemeClr val="bg1"/>
                </a:solidFill>
              </a:rPr>
              <a:t>ème</a:t>
            </a:r>
            <a:r>
              <a:rPr lang="fr-FR" sz="2800" b="1" dirty="0">
                <a:solidFill>
                  <a:schemeClr val="bg1"/>
                </a:solidFill>
              </a:rPr>
              <a:t>).</a:t>
            </a:r>
            <a:endParaRPr lang="fr-FR" sz="2800" dirty="0">
              <a:solidFill>
                <a:schemeClr val="bg1"/>
              </a:solidFill>
            </a:endParaRPr>
          </a:p>
        </p:txBody>
      </p:sp>
      <p:sp>
        <p:nvSpPr>
          <p:cNvPr id="7" name="ZoneTexte 6"/>
          <p:cNvSpPr txBox="1"/>
          <p:nvPr/>
        </p:nvSpPr>
        <p:spPr>
          <a:xfrm>
            <a:off x="428596" y="5429264"/>
            <a:ext cx="8429684" cy="1015663"/>
          </a:xfrm>
          <a:prstGeom prst="rect">
            <a:avLst/>
          </a:prstGeom>
          <a:noFill/>
        </p:spPr>
        <p:txBody>
          <a:bodyPr wrap="square" rtlCol="0">
            <a:spAutoFit/>
          </a:bodyPr>
          <a:lstStyle/>
          <a:p>
            <a:r>
              <a:rPr lang="fr-FR" sz="2000" dirty="0"/>
              <a:t>Un emploi du temps spécifique est élaboré afin d’intégrer les 3h de section sportive dans l’emploi du temps, la participation a d’autres options comme le Latin n’est pas compatible avec la section sportive.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58204" cy="1011222"/>
          </a:xfrm>
        </p:spPr>
        <p:txBody>
          <a:bodyPr/>
          <a:lstStyle/>
          <a:p>
            <a:r>
              <a:rPr lang="fr-FR" dirty="0"/>
              <a:t>Les partenariats</a:t>
            </a:r>
          </a:p>
        </p:txBody>
      </p:sp>
      <p:sp>
        <p:nvSpPr>
          <p:cNvPr id="4" name="ZoneTexte 3"/>
          <p:cNvSpPr txBox="1"/>
          <p:nvPr/>
        </p:nvSpPr>
        <p:spPr>
          <a:xfrm>
            <a:off x="571472" y="1428736"/>
            <a:ext cx="3857652" cy="461665"/>
          </a:xfrm>
          <a:prstGeom prst="rect">
            <a:avLst/>
          </a:prstGeom>
          <a:noFill/>
        </p:spPr>
        <p:txBody>
          <a:bodyPr wrap="square" rtlCol="0">
            <a:spAutoFit/>
          </a:bodyPr>
          <a:lstStyle/>
          <a:p>
            <a:r>
              <a:rPr lang="fr-FR" sz="2400" b="1" u="sng" dirty="0">
                <a:solidFill>
                  <a:schemeClr val="bg1"/>
                </a:solidFill>
              </a:rPr>
              <a:t>Avec la FFTT et CD13 TT</a:t>
            </a:r>
          </a:p>
        </p:txBody>
      </p:sp>
      <p:pic>
        <p:nvPicPr>
          <p:cNvPr id="6" name="Image 5" descr="logo fftt.png"/>
          <p:cNvPicPr>
            <a:picLocks noChangeAspect="1"/>
          </p:cNvPicPr>
          <p:nvPr/>
        </p:nvPicPr>
        <p:blipFill>
          <a:blip r:embed="rId2"/>
          <a:stretch>
            <a:fillRect/>
          </a:stretch>
        </p:blipFill>
        <p:spPr>
          <a:xfrm>
            <a:off x="4643438" y="1071546"/>
            <a:ext cx="1143008" cy="943976"/>
          </a:xfrm>
          <a:prstGeom prst="rect">
            <a:avLst/>
          </a:prstGeom>
        </p:spPr>
      </p:pic>
      <p:sp>
        <p:nvSpPr>
          <p:cNvPr id="1026" name="AutoShape 2" descr="Les clubs et associations – Famillathlon1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8" name="AutoShape 4" descr="Les clubs et associations – Famillathlon1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 name="Image 9" descr="logo-CD13_.jpg"/>
          <p:cNvPicPr>
            <a:picLocks noChangeAspect="1"/>
          </p:cNvPicPr>
          <p:nvPr/>
        </p:nvPicPr>
        <p:blipFill>
          <a:blip r:embed="rId3"/>
          <a:stretch>
            <a:fillRect/>
          </a:stretch>
        </p:blipFill>
        <p:spPr>
          <a:xfrm>
            <a:off x="6215074" y="1071546"/>
            <a:ext cx="1714511" cy="963791"/>
          </a:xfrm>
          <a:prstGeom prst="rect">
            <a:avLst/>
          </a:prstGeom>
        </p:spPr>
      </p:pic>
      <p:sp>
        <p:nvSpPr>
          <p:cNvPr id="11" name="ZoneTexte 10"/>
          <p:cNvSpPr txBox="1"/>
          <p:nvPr/>
        </p:nvSpPr>
        <p:spPr>
          <a:xfrm>
            <a:off x="428596" y="2143116"/>
            <a:ext cx="8429684" cy="1661993"/>
          </a:xfrm>
          <a:prstGeom prst="rect">
            <a:avLst/>
          </a:prstGeom>
          <a:noFill/>
        </p:spPr>
        <p:txBody>
          <a:bodyPr wrap="square" rtlCol="0">
            <a:spAutoFit/>
          </a:bodyPr>
          <a:lstStyle/>
          <a:p>
            <a:r>
              <a:rPr lang="fr-FR" dirty="0"/>
              <a:t>Le Tennis de Table est un sport de raquette qui compte  près de 200.000 licenciés en France et plus de 90.000 compétiteurs réguliers. </a:t>
            </a:r>
          </a:p>
          <a:p>
            <a:endParaRPr lang="fr-FR" sz="600" dirty="0"/>
          </a:p>
          <a:p>
            <a:r>
              <a:rPr lang="fr-FR" dirty="0"/>
              <a:t>Le Tennis de Table est un des sports les plus populaire dans le monde avec + de 260 millions de pratiquants dans le monde. (en loisirs ou en club).</a:t>
            </a:r>
          </a:p>
          <a:p>
            <a:endParaRPr lang="fr-FR" sz="600" dirty="0"/>
          </a:p>
          <a:p>
            <a:r>
              <a:rPr lang="fr-FR" dirty="0"/>
              <a:t>Le Tennis de Table se pratique en simple (1vs1) ou en double (2vs2)</a:t>
            </a:r>
          </a:p>
        </p:txBody>
      </p:sp>
      <p:sp>
        <p:nvSpPr>
          <p:cNvPr id="12" name="ZoneTexte 11"/>
          <p:cNvSpPr txBox="1"/>
          <p:nvPr/>
        </p:nvSpPr>
        <p:spPr>
          <a:xfrm>
            <a:off x="571472" y="4286256"/>
            <a:ext cx="5786478" cy="461665"/>
          </a:xfrm>
          <a:prstGeom prst="rect">
            <a:avLst/>
          </a:prstGeom>
          <a:noFill/>
        </p:spPr>
        <p:txBody>
          <a:bodyPr wrap="square" rtlCol="0">
            <a:spAutoFit/>
          </a:bodyPr>
          <a:lstStyle/>
          <a:p>
            <a:r>
              <a:rPr lang="fr-FR" sz="2400" b="1" u="sng" dirty="0">
                <a:solidFill>
                  <a:schemeClr val="bg1"/>
                </a:solidFill>
              </a:rPr>
              <a:t>Avec AIX LES MILLES Tennis de Table</a:t>
            </a:r>
          </a:p>
        </p:txBody>
      </p:sp>
      <p:pic>
        <p:nvPicPr>
          <p:cNvPr id="14" name="Image 13" descr="Logo amtt 2020 bulle.png"/>
          <p:cNvPicPr>
            <a:picLocks noChangeAspect="1"/>
          </p:cNvPicPr>
          <p:nvPr/>
        </p:nvPicPr>
        <p:blipFill>
          <a:blip r:embed="rId4" cstate="print"/>
          <a:stretch>
            <a:fillRect/>
          </a:stretch>
        </p:blipFill>
        <p:spPr>
          <a:xfrm>
            <a:off x="7500958" y="3429000"/>
            <a:ext cx="1418873" cy="1428760"/>
          </a:xfrm>
          <a:prstGeom prst="rect">
            <a:avLst/>
          </a:prstGeom>
        </p:spPr>
      </p:pic>
      <p:sp>
        <p:nvSpPr>
          <p:cNvPr id="15" name="ZoneTexte 14"/>
          <p:cNvSpPr txBox="1"/>
          <p:nvPr/>
        </p:nvSpPr>
        <p:spPr>
          <a:xfrm>
            <a:off x="571472" y="4929198"/>
            <a:ext cx="8072494" cy="1538883"/>
          </a:xfrm>
          <a:prstGeom prst="rect">
            <a:avLst/>
          </a:prstGeom>
          <a:noFill/>
        </p:spPr>
        <p:txBody>
          <a:bodyPr wrap="square" rtlCol="0">
            <a:spAutoFit/>
          </a:bodyPr>
          <a:lstStyle/>
          <a:p>
            <a:r>
              <a:rPr lang="fr-FR" dirty="0"/>
              <a:t>Aix les Milles TT compte environ 250 adhérents et est l’un des plus gros club de la région PACA.  Pas moins de 130 jeunes appartiennent à son centre de formation.</a:t>
            </a:r>
          </a:p>
          <a:p>
            <a:endParaRPr lang="fr-FR" sz="400" dirty="0"/>
          </a:p>
          <a:p>
            <a:r>
              <a:rPr lang="fr-FR" dirty="0"/>
              <a:t>Son équipe 1 évolue en Nationale 3, tout comme le meilleur jeune qui est en Nationale 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972452" cy="796908"/>
          </a:xfrm>
        </p:spPr>
        <p:txBody>
          <a:bodyPr>
            <a:normAutofit/>
          </a:bodyPr>
          <a:lstStyle/>
          <a:p>
            <a:r>
              <a:rPr lang="fr-FR" dirty="0"/>
              <a:t>Vidéo Jeunes de l’AMTT</a:t>
            </a:r>
          </a:p>
        </p:txBody>
      </p:sp>
      <p:pic>
        <p:nvPicPr>
          <p:cNvPr id="4" name="AMTT IND 03_19.mp4">
            <a:hlinkClick r:id="" action="ppaction://media"/>
          </p:cNvPr>
          <p:cNvPicPr>
            <a:picLocks noRot="1" noChangeAspect="1"/>
          </p:cNvPicPr>
          <p:nvPr>
            <a:videoFile r:link="rId1"/>
          </p:nvPr>
        </p:nvPicPr>
        <p:blipFill>
          <a:blip r:embed="rId3"/>
          <a:stretch>
            <a:fillRect/>
          </a:stretch>
        </p:blipFill>
        <p:spPr>
          <a:xfrm>
            <a:off x="357158" y="1142984"/>
            <a:ext cx="8358246" cy="55721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1357</TotalTime>
  <Words>751</Words>
  <Application>Microsoft Office PowerPoint</Application>
  <PresentationFormat>Affichage à l'écran (4:3)</PresentationFormat>
  <Paragraphs>73</Paragraphs>
  <Slides>9</Slides>
  <Notes>0</Notes>
  <HiddenSlides>0</HiddenSlides>
  <MMClips>1</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9</vt:i4>
      </vt:variant>
    </vt:vector>
  </HeadingPairs>
  <TitlesOfParts>
    <vt:vector size="17" baseType="lpstr">
      <vt:lpstr>Arial</vt:lpstr>
      <vt:lpstr>Book Antiqua</vt:lpstr>
      <vt:lpstr>Calibri</vt:lpstr>
      <vt:lpstr>Lucida Sans</vt:lpstr>
      <vt:lpstr>Wingdings</vt:lpstr>
      <vt:lpstr>Wingdings 2</vt:lpstr>
      <vt:lpstr>Wingdings 3</vt:lpstr>
      <vt:lpstr>Apex</vt:lpstr>
      <vt:lpstr>Présentation PowerPoint</vt:lpstr>
      <vt:lpstr>SOMMAIRE</vt:lpstr>
      <vt:lpstr>Anciennement appelé « sport étude », la section sportive tennis de table propose aux jeunes collégiens du secteur du collège Sophie Germain, un enseignement optionnel comprenant 3h de sport (Tennis de Table)</vt:lpstr>
      <vt:lpstr>Une attitude positive pour une meilleure réussite scolaire</vt:lpstr>
      <vt:lpstr>Présentation PowerPoint</vt:lpstr>
      <vt:lpstr>La SELECTION</vt:lpstr>
      <vt:lpstr>Le REGROUPEMENT</vt:lpstr>
      <vt:lpstr>Les partenariats</vt:lpstr>
      <vt:lpstr>Vidéo Jeunes de l’AMTT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mathieu roux</dc:creator>
  <cp:lastModifiedBy>D-ANNA-RAGUIN Marie-Claude</cp:lastModifiedBy>
  <cp:revision>69</cp:revision>
  <dcterms:created xsi:type="dcterms:W3CDTF">2020-10-01T08:22:30Z</dcterms:created>
  <dcterms:modified xsi:type="dcterms:W3CDTF">2021-04-26T14:12:40Z</dcterms:modified>
</cp:coreProperties>
</file>